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60" r:id="rId3"/>
    <p:sldId id="266" r:id="rId4"/>
    <p:sldId id="267" r:id="rId5"/>
    <p:sldId id="262" r:id="rId6"/>
    <p:sldId id="257" r:id="rId7"/>
    <p:sldId id="274" r:id="rId8"/>
    <p:sldId id="271" r:id="rId9"/>
    <p:sldId id="273" r:id="rId10"/>
    <p:sldId id="268" r:id="rId11"/>
    <p:sldId id="263" r:id="rId12"/>
    <p:sldId id="264" r:id="rId13"/>
    <p:sldId id="269" r:id="rId14"/>
    <p:sldId id="270" r:id="rId15"/>
    <p:sldId id="265" r:id="rId16"/>
    <p:sldId id="27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73289" autoAdjust="0"/>
  </p:normalViewPr>
  <p:slideViewPr>
    <p:cSldViewPr snapToGrid="0">
      <p:cViewPr varScale="1">
        <p:scale>
          <a:sx n="71" d="100"/>
          <a:sy n="71" d="100"/>
        </p:scale>
        <p:origin x="1046" y="62"/>
      </p:cViewPr>
      <p:guideLst/>
    </p:cSldViewPr>
  </p:slideViewPr>
  <p:notesTextViewPr>
    <p:cViewPr>
      <p:scale>
        <a:sx n="1" d="1"/>
        <a:sy n="1" d="1"/>
      </p:scale>
      <p:origin x="0" y="0"/>
    </p:cViewPr>
  </p:notesTextViewPr>
  <p:sorterViewPr>
    <p:cViewPr varScale="1">
      <p:scale>
        <a:sx n="100" d="100"/>
        <a:sy n="100" d="100"/>
      </p:scale>
      <p:origin x="0" y="-1363"/>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eg>
</file>

<file path=ppt/media/image11.jpeg>
</file>

<file path=ppt/media/image12.jpeg>
</file>

<file path=ppt/media/image13.jpeg>
</file>

<file path=ppt/media/image14.jpg>
</file>

<file path=ppt/media/image15.jpg>
</file>

<file path=ppt/media/image16.jpg>
</file>

<file path=ppt/media/image17.jpeg>
</file>

<file path=ppt/media/image18.jpeg>
</file>

<file path=ppt/media/image19.jpeg>
</file>

<file path=ppt/media/image2.png>
</file>

<file path=ppt/media/image3.jp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CB38B5-46FD-40A9-BBEE-37D94D322946}" type="datetimeFigureOut">
              <a:rPr lang="en-US" smtClean="0"/>
              <a:t>11/30/2023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C1EECC-F33A-4656-A42E-3530F49B0C7E}" type="slidenum">
              <a:rPr lang="en-US" smtClean="0"/>
              <a:t>‹#›</a:t>
            </a:fld>
            <a:endParaRPr lang="en-US"/>
          </a:p>
        </p:txBody>
      </p:sp>
    </p:spTree>
    <p:extLst>
      <p:ext uri="{BB962C8B-B14F-4D97-AF65-F5344CB8AC3E}">
        <p14:creationId xmlns:p14="http://schemas.microsoft.com/office/powerpoint/2010/main" val="3392971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prescribedfire.net/pdf/2021-National-Rx-Fire-Use-Report_FINAL.pdf"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a:t>
            </a:r>
          </a:p>
          <a:p>
            <a:pPr lvl="1"/>
            <a:r>
              <a:rPr lang="en-US" dirty="0"/>
              <a:t>Interested in fuel </a:t>
            </a:r>
            <a:r>
              <a:rPr lang="en-US" dirty="0" err="1"/>
              <a:t>tx</a:t>
            </a:r>
            <a:r>
              <a:rPr lang="en-US" dirty="0"/>
              <a:t> effectiveness</a:t>
            </a:r>
          </a:p>
          <a:p>
            <a:pPr lvl="1"/>
            <a:r>
              <a:rPr lang="en-US" dirty="0"/>
              <a:t>No reporting system for all burns</a:t>
            </a:r>
          </a:p>
          <a:p>
            <a:pPr lvl="1"/>
            <a:r>
              <a:rPr lang="en-US" dirty="0"/>
              <a:t>Difficult to detect </a:t>
            </a:r>
            <a:r>
              <a:rPr lang="en-US" dirty="0" err="1"/>
              <a:t>rx</a:t>
            </a:r>
            <a:r>
              <a:rPr lang="en-US" dirty="0"/>
              <a:t> fire remotely, private burns generally not collect in public repository</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dirty="0">
                <a:hlinkClick r:id="rId3"/>
              </a:rPr>
              <a:t>2021-National-Rx-Fire-Use-Report_FINAL.pdf (prescribedfire.net)</a:t>
            </a:r>
            <a:endParaRPr lang="en-US" dirty="0"/>
          </a:p>
          <a:p>
            <a:r>
              <a:rPr lang="en-US" dirty="0"/>
              <a:t>Prepared by the Coalition of Prescribed Fire Councils and the National Association of State Foresters based on a survey of prescribed fire use data collected in 2020</a:t>
            </a:r>
          </a:p>
        </p:txBody>
      </p:sp>
      <p:sp>
        <p:nvSpPr>
          <p:cNvPr id="4" name="Slide Number Placeholder 3"/>
          <p:cNvSpPr>
            <a:spLocks noGrp="1"/>
          </p:cNvSpPr>
          <p:nvPr>
            <p:ph type="sldNum" sz="quarter" idx="5"/>
          </p:nvPr>
        </p:nvSpPr>
        <p:spPr/>
        <p:txBody>
          <a:bodyPr/>
          <a:lstStyle/>
          <a:p>
            <a:fld id="{4DC1EECC-F33A-4656-A42E-3530F49B0C7E}" type="slidenum">
              <a:rPr lang="en-US" smtClean="0"/>
              <a:t>2</a:t>
            </a:fld>
            <a:endParaRPr lang="en-US"/>
          </a:p>
        </p:txBody>
      </p:sp>
    </p:spTree>
    <p:extLst>
      <p:ext uri="{BB962C8B-B14F-4D97-AF65-F5344CB8AC3E}">
        <p14:creationId xmlns:p14="http://schemas.microsoft.com/office/powerpoint/2010/main" val="4127259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12</a:t>
            </a:fld>
            <a:endParaRPr lang="en-US"/>
          </a:p>
        </p:txBody>
      </p:sp>
    </p:spTree>
    <p:extLst>
      <p:ext uri="{BB962C8B-B14F-4D97-AF65-F5344CB8AC3E}">
        <p14:creationId xmlns:p14="http://schemas.microsoft.com/office/powerpoint/2010/main" val="347782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Public records requests for state permits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State permit data are, to our knowledge, an untapped resource for tracking prescribed burns. These data will be especially useful for tracking burning on private lands, which are largely left out of other data collection efforts. </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~275k points</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ND IS WRONG HERE</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Make a horizontal bar plot w/ # of records and give the n as shown in screen cap above</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Map: burn type reported, ag burns, Indian lands burns, permitted, complete, request</a:t>
            </a:r>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3</a:t>
            </a:fld>
            <a:endParaRPr lang="en-US"/>
          </a:p>
        </p:txBody>
      </p:sp>
    </p:spTree>
    <p:extLst>
      <p:ext uri="{BB962C8B-B14F-4D97-AF65-F5344CB8AC3E}">
        <p14:creationId xmlns:p14="http://schemas.microsoft.com/office/powerpoint/2010/main" val="1388755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cleaning: removed ag, barrel burning, fixed </a:t>
            </a:r>
            <a:r>
              <a:rPr lang="en-US" dirty="0" err="1"/>
              <a:t>lat</a:t>
            </a:r>
            <a:r>
              <a:rPr lang="en-US" dirty="0"/>
              <a:t>/</a:t>
            </a:r>
            <a:r>
              <a:rPr lang="en-US" dirty="0" err="1"/>
              <a:t>lons</a:t>
            </a:r>
            <a:r>
              <a:rPr lang="en-US" dirty="0"/>
              <a:t> </a:t>
            </a:r>
          </a:p>
          <a:p>
            <a:r>
              <a:rPr lang="en-US" dirty="0"/>
              <a:t>2. Standardizing – classified as burn/pile, limited to overlapping years</a:t>
            </a:r>
          </a:p>
          <a:p>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4</a:t>
            </a:fld>
            <a:endParaRPr lang="en-US"/>
          </a:p>
        </p:txBody>
      </p:sp>
    </p:spTree>
    <p:extLst>
      <p:ext uri="{BB962C8B-B14F-4D97-AF65-F5344CB8AC3E}">
        <p14:creationId xmlns:p14="http://schemas.microsoft.com/office/powerpoint/2010/main" val="2451660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56,610 burns</a:t>
            </a:r>
          </a:p>
        </p:txBody>
      </p:sp>
      <p:sp>
        <p:nvSpPr>
          <p:cNvPr id="4" name="Slide Number Placeholder 3"/>
          <p:cNvSpPr>
            <a:spLocks noGrp="1"/>
          </p:cNvSpPr>
          <p:nvPr>
            <p:ph type="sldNum" sz="quarter" idx="5"/>
          </p:nvPr>
        </p:nvSpPr>
        <p:spPr/>
        <p:txBody>
          <a:bodyPr/>
          <a:lstStyle/>
          <a:p>
            <a:fld id="{4DC1EECC-F33A-4656-A42E-3530F49B0C7E}" type="slidenum">
              <a:rPr lang="en-US" smtClean="0"/>
              <a:t>5</a:t>
            </a:fld>
            <a:endParaRPr lang="en-US"/>
          </a:p>
        </p:txBody>
      </p:sp>
    </p:spTree>
    <p:extLst>
      <p:ext uri="{BB962C8B-B14F-4D97-AF65-F5344CB8AC3E}">
        <p14:creationId xmlns:p14="http://schemas.microsoft.com/office/powerpoint/2010/main" val="2000294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all west</a:t>
            </a:r>
          </a:p>
          <a:p>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6</a:t>
            </a:fld>
            <a:endParaRPr lang="en-US"/>
          </a:p>
        </p:txBody>
      </p:sp>
    </p:spTree>
    <p:extLst>
      <p:ext uri="{BB962C8B-B14F-4D97-AF65-F5344CB8AC3E}">
        <p14:creationId xmlns:p14="http://schemas.microsoft.com/office/powerpoint/2010/main" val="31267889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 BY STATE, NOT YEAR</a:t>
            </a:r>
          </a:p>
          <a:p>
            <a:r>
              <a:rPr lang="en-US" dirty="0"/>
              <a:t>ACRES ON THE GRAPH (AT TOP OF EACH STATE GIVE A PERCENT); ADD AS TEXT THE % COMPLETE FOR EACH STATE</a:t>
            </a:r>
          </a:p>
          <a:p>
            <a:endParaRPr lang="en-US" dirty="0"/>
          </a:p>
          <a:p>
            <a:r>
              <a:rPr lang="en-US" dirty="0"/>
              <a:t>*estimated******</a:t>
            </a:r>
          </a:p>
          <a:p>
            <a:r>
              <a:rPr lang="en-US" dirty="0"/>
              <a:t>Map icon in bottom showing states included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ighlight>
                  <a:srgbClr val="C0C0C0"/>
                </a:highlight>
              </a:rPr>
              <a:t>Planned acres: permitted acres, max requested acres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ighlight>
                  <a:srgbClr val="C0C0C0"/>
                </a:highlight>
              </a:rPr>
              <a:t>* Change y </a:t>
            </a:r>
            <a:r>
              <a:rPr lang="en-US" dirty="0" err="1">
                <a:highlight>
                  <a:srgbClr val="C0C0C0"/>
                </a:highlight>
              </a:rPr>
              <a:t>lable</a:t>
            </a:r>
            <a:r>
              <a:rPr lang="en-US" dirty="0">
                <a:highlight>
                  <a:srgbClr val="C0C0C0"/>
                </a:highlight>
              </a:rPr>
              <a:t> to “Area burned (acres)</a:t>
            </a:r>
            <a:endParaRPr lang="en-US" dirty="0"/>
          </a:p>
        </p:txBody>
      </p:sp>
      <p:sp>
        <p:nvSpPr>
          <p:cNvPr id="4" name="Slide Number Placeholder 3"/>
          <p:cNvSpPr>
            <a:spLocks noGrp="1"/>
          </p:cNvSpPr>
          <p:nvPr>
            <p:ph type="sldNum" sz="quarter" idx="5"/>
          </p:nvPr>
        </p:nvSpPr>
        <p:spPr/>
        <p:txBody>
          <a:bodyPr/>
          <a:lstStyle/>
          <a:p>
            <a:fld id="{4DC1EECC-F33A-4656-A42E-3530F49B0C7E}" type="slidenum">
              <a:rPr lang="en-US" smtClean="0"/>
              <a:t>7</a:t>
            </a:fld>
            <a:endParaRPr lang="en-US"/>
          </a:p>
        </p:txBody>
      </p:sp>
    </p:spTree>
    <p:extLst>
      <p:ext uri="{BB962C8B-B14F-4D97-AF65-F5344CB8AC3E}">
        <p14:creationId xmlns:p14="http://schemas.microsoft.com/office/powerpoint/2010/main" val="25549922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West, </a:t>
            </a:r>
          </a:p>
          <a:p>
            <a:r>
              <a:rPr lang="en-US" dirty="0"/>
              <a:t>[put % in the legend or the box]</a:t>
            </a:r>
          </a:p>
        </p:txBody>
      </p:sp>
      <p:sp>
        <p:nvSpPr>
          <p:cNvPr id="4" name="Slide Number Placeholder 3"/>
          <p:cNvSpPr>
            <a:spLocks noGrp="1"/>
          </p:cNvSpPr>
          <p:nvPr>
            <p:ph type="sldNum" sz="quarter" idx="5"/>
          </p:nvPr>
        </p:nvSpPr>
        <p:spPr/>
        <p:txBody>
          <a:bodyPr/>
          <a:lstStyle/>
          <a:p>
            <a:fld id="{4DC1EECC-F33A-4656-A42E-3530F49B0C7E}" type="slidenum">
              <a:rPr lang="en-US" smtClean="0"/>
              <a:t>8</a:t>
            </a:fld>
            <a:endParaRPr lang="en-US"/>
          </a:p>
        </p:txBody>
      </p:sp>
    </p:spTree>
    <p:extLst>
      <p:ext uri="{BB962C8B-B14F-4D97-AF65-F5344CB8AC3E}">
        <p14:creationId xmlns:p14="http://schemas.microsoft.com/office/powerpoint/2010/main" val="11791621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add the west</a:t>
            </a:r>
          </a:p>
        </p:txBody>
      </p:sp>
      <p:sp>
        <p:nvSpPr>
          <p:cNvPr id="4" name="Slide Number Placeholder 3"/>
          <p:cNvSpPr>
            <a:spLocks noGrp="1"/>
          </p:cNvSpPr>
          <p:nvPr>
            <p:ph type="sldNum" sz="quarter" idx="5"/>
          </p:nvPr>
        </p:nvSpPr>
        <p:spPr/>
        <p:txBody>
          <a:bodyPr/>
          <a:lstStyle/>
          <a:p>
            <a:fld id="{4DC1EECC-F33A-4656-A42E-3530F49B0C7E}" type="slidenum">
              <a:rPr lang="en-US" smtClean="0"/>
              <a:t>9</a:t>
            </a:fld>
            <a:endParaRPr lang="en-US"/>
          </a:p>
        </p:txBody>
      </p:sp>
    </p:spTree>
    <p:extLst>
      <p:ext uri="{BB962C8B-B14F-4D97-AF65-F5344CB8AC3E}">
        <p14:creationId xmlns:p14="http://schemas.microsoft.com/office/powerpoint/2010/main" val="628492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Work on making the data more complete, add TNC points?</a:t>
            </a:r>
          </a:p>
          <a:p>
            <a:pPr marL="171450" indent="-171450">
              <a:buFont typeface="Arial" panose="020B0604020202020204" pitchFamily="34" charset="0"/>
              <a:buChar char="•"/>
            </a:pPr>
            <a:r>
              <a:rPr lang="en-US" dirty="0"/>
              <a:t>Validation: imagery, other data sources (NFPORS, FACTS)</a:t>
            </a:r>
          </a:p>
        </p:txBody>
      </p:sp>
      <p:sp>
        <p:nvSpPr>
          <p:cNvPr id="4" name="Slide Number Placeholder 3"/>
          <p:cNvSpPr>
            <a:spLocks noGrp="1"/>
          </p:cNvSpPr>
          <p:nvPr>
            <p:ph type="sldNum" sz="quarter" idx="5"/>
          </p:nvPr>
        </p:nvSpPr>
        <p:spPr/>
        <p:txBody>
          <a:bodyPr/>
          <a:lstStyle/>
          <a:p>
            <a:fld id="{4DC1EECC-F33A-4656-A42E-3530F49B0C7E}" type="slidenum">
              <a:rPr lang="en-US" smtClean="0"/>
              <a:t>11</a:t>
            </a:fld>
            <a:endParaRPr lang="en-US"/>
          </a:p>
        </p:txBody>
      </p:sp>
    </p:spTree>
    <p:extLst>
      <p:ext uri="{BB962C8B-B14F-4D97-AF65-F5344CB8AC3E}">
        <p14:creationId xmlns:p14="http://schemas.microsoft.com/office/powerpoint/2010/main" val="3628890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334D1-FC84-A5FA-C316-E23F5D5A16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701D25A-0116-37B0-AEAA-E75B85B9A8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FC27899-A1A8-368B-AD89-89973C5539D9}"/>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E74C5B52-BE90-4400-007A-080148ECE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274CC1-3C10-606C-9C3B-F557989ABDFB}"/>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24659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FD027-C56C-6983-65FC-5E3C85675D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39998C-F31C-AD4D-6DCB-F2D69BFC9A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4BE00A-064C-F92C-D256-D63B968C023F}"/>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90D5D3AC-3FB5-80F4-4425-D1A4DC400E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D435D4-F4F5-FE74-9F66-1ECD52CCB8D5}"/>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582323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709FC3-D58D-51B8-27A1-5D715D5F25B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D6DA8B-3203-B4A7-F49C-33EC4DE6852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1CFC8B-5447-A648-CF85-DDDCB25012A6}"/>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184D3224-4394-10EB-66EF-3058F47A43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7DC218-FA5D-444A-D4E9-018C805241D6}"/>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885382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B8AF1-3952-4C7C-6C41-4F6B9806BC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F79966-F064-C463-2CE0-07AD749769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5EF76D-711B-565B-3C0B-22CD63498F50}"/>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F56BF607-3070-C49B-2E5A-C8492984A2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3EEAB9-2E30-EADC-27FF-53F32868AB6A}"/>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319955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F5CDF-0A6B-27E3-852E-5500FB07DC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7BBE012-66CB-97FE-BB55-6F0D02A30F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D53112-A921-64EE-E351-F652C4482CEE}"/>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B031A8F6-9231-D931-E49A-69684F9BF4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C2697B-5EE6-21FD-15FD-C8C23985E152}"/>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640261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8A520-01F3-41CF-6DB3-7007DE1467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261E62-B0D0-5074-79AA-FF093609C0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294661-CDCD-9E01-3459-5D5AE8EC7A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7AEA5F-7DFE-4D0A-50EF-0FB41232CCF9}"/>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6" name="Footer Placeholder 5">
            <a:extLst>
              <a:ext uri="{FF2B5EF4-FFF2-40B4-BE49-F238E27FC236}">
                <a16:creationId xmlns:a16="http://schemas.microsoft.com/office/drawing/2014/main" id="{54F1D79A-6707-82C4-4464-DCD5957EC2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5DA87E-08C6-15C4-B322-132F3ABCB961}"/>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517977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FC3F0-A348-F6AA-BA25-141F764AF1F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D46BA3D-C101-1BAB-A886-136CA93D63C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D506FA-DD16-A155-C902-9A05BAC996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71F79D-72EF-A774-EDE2-5674DA783C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51D681-1A18-6DAA-E164-6B5484168E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FFB467-5A94-1D12-09BE-D4B6B7B0EB74}"/>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8" name="Footer Placeholder 7">
            <a:extLst>
              <a:ext uri="{FF2B5EF4-FFF2-40B4-BE49-F238E27FC236}">
                <a16:creationId xmlns:a16="http://schemas.microsoft.com/office/drawing/2014/main" id="{F03CD1BB-D054-89E8-C8BE-142647DA3A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4465A6-9EED-D8AF-188D-4596F4BD3DA4}"/>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1373120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BD74A-519B-6AF9-CE93-EC9D0E2102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AC27F5-8923-8AFA-0BE5-CA1EC07E5770}"/>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4" name="Footer Placeholder 3">
            <a:extLst>
              <a:ext uri="{FF2B5EF4-FFF2-40B4-BE49-F238E27FC236}">
                <a16:creationId xmlns:a16="http://schemas.microsoft.com/office/drawing/2014/main" id="{06C9FEE2-F206-2675-6D9E-24F0EB516E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AADF92-9D0C-05A3-1B0A-570D7C7BBF4A}"/>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2699300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FA0727-B750-7A2A-BCE0-32C84C2EEC39}"/>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3" name="Footer Placeholder 2">
            <a:extLst>
              <a:ext uri="{FF2B5EF4-FFF2-40B4-BE49-F238E27FC236}">
                <a16:creationId xmlns:a16="http://schemas.microsoft.com/office/drawing/2014/main" id="{7234138C-4AD2-21D8-2850-151BCC277F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589C5A7-F223-6737-AA56-82BD03F0FFC9}"/>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2301397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5280F-7D8F-4A26-6B1E-1AA7AA988F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573210-EABF-AB8F-B31A-7133EC9CF3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C865BD-CBE6-8133-AE4B-64D787C26E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A10E33-C398-288F-BC11-62453DEFE770}"/>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6" name="Footer Placeholder 5">
            <a:extLst>
              <a:ext uri="{FF2B5EF4-FFF2-40B4-BE49-F238E27FC236}">
                <a16:creationId xmlns:a16="http://schemas.microsoft.com/office/drawing/2014/main" id="{21634041-5399-255D-5FD6-91A636A3E5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BD1A5A-8793-B99B-A733-3CF6C3389148}"/>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3656212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776DD-471F-5FA9-8054-FA8106B8A4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544A7FA-CF06-A548-2F3E-F615BCE6A4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F345C6-8569-ABC6-A484-9CA7ACFA4C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98C13A-4C37-8574-999D-86B1FEA80E88}"/>
              </a:ext>
            </a:extLst>
          </p:cNvPr>
          <p:cNvSpPr>
            <a:spLocks noGrp="1"/>
          </p:cNvSpPr>
          <p:nvPr>
            <p:ph type="dt" sz="half" idx="10"/>
          </p:nvPr>
        </p:nvSpPr>
        <p:spPr/>
        <p:txBody>
          <a:bodyPr/>
          <a:lstStyle/>
          <a:p>
            <a:fld id="{ECF50D19-B844-46F3-8687-885683C9FFAC}" type="datetimeFigureOut">
              <a:rPr lang="en-US" smtClean="0"/>
              <a:t>11/30/2023</a:t>
            </a:fld>
            <a:endParaRPr lang="en-US"/>
          </a:p>
        </p:txBody>
      </p:sp>
      <p:sp>
        <p:nvSpPr>
          <p:cNvPr id="6" name="Footer Placeholder 5">
            <a:extLst>
              <a:ext uri="{FF2B5EF4-FFF2-40B4-BE49-F238E27FC236}">
                <a16:creationId xmlns:a16="http://schemas.microsoft.com/office/drawing/2014/main" id="{201F4096-A96D-6CA4-3BD7-46FE6A245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BB6857-6C73-9E7C-C60C-32760A63015F}"/>
              </a:ext>
            </a:extLst>
          </p:cNvPr>
          <p:cNvSpPr>
            <a:spLocks noGrp="1"/>
          </p:cNvSpPr>
          <p:nvPr>
            <p:ph type="sldNum" sz="quarter" idx="12"/>
          </p:nvPr>
        </p:nvSpPr>
        <p:spPr/>
        <p:txBody>
          <a:bodyPr/>
          <a:lstStyle/>
          <a:p>
            <a:fld id="{6A27D5CC-F4EE-49F3-83A4-36E0B1A1B574}" type="slidenum">
              <a:rPr lang="en-US" smtClean="0"/>
              <a:t>‹#›</a:t>
            </a:fld>
            <a:endParaRPr lang="en-US"/>
          </a:p>
        </p:txBody>
      </p:sp>
    </p:spTree>
    <p:extLst>
      <p:ext uri="{BB962C8B-B14F-4D97-AF65-F5344CB8AC3E}">
        <p14:creationId xmlns:p14="http://schemas.microsoft.com/office/powerpoint/2010/main" val="549922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0E3CFC-41DA-9ECA-169F-738BB9928A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6A91D83-B7F1-B2C1-A5B2-955BC50D2A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77E3F1-6D17-A878-45BD-C673BABAEC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F50D19-B844-46F3-8687-885683C9FFAC}" type="datetimeFigureOut">
              <a:rPr lang="en-US" smtClean="0"/>
              <a:t>11/30/2023</a:t>
            </a:fld>
            <a:endParaRPr lang="en-US"/>
          </a:p>
        </p:txBody>
      </p:sp>
      <p:sp>
        <p:nvSpPr>
          <p:cNvPr id="5" name="Footer Placeholder 4">
            <a:extLst>
              <a:ext uri="{FF2B5EF4-FFF2-40B4-BE49-F238E27FC236}">
                <a16:creationId xmlns:a16="http://schemas.microsoft.com/office/drawing/2014/main" id="{B5D1F191-9971-0694-63F4-CACCB5F14D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2BE3D22-644A-8C73-D8BD-557A97CF4B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27D5CC-F4EE-49F3-83A4-36E0B1A1B574}" type="slidenum">
              <a:rPr lang="en-US" smtClean="0"/>
              <a:t>‹#›</a:t>
            </a:fld>
            <a:endParaRPr lang="en-US"/>
          </a:p>
        </p:txBody>
      </p:sp>
    </p:spTree>
    <p:extLst>
      <p:ext uri="{BB962C8B-B14F-4D97-AF65-F5344CB8AC3E}">
        <p14:creationId xmlns:p14="http://schemas.microsoft.com/office/powerpoint/2010/main" val="10508627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13.jpeg"/></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0A948-3726-84DA-4A03-DCBF06C0E19E}"/>
              </a:ext>
            </a:extLst>
          </p:cNvPr>
          <p:cNvSpPr>
            <a:spLocks noGrp="1"/>
          </p:cNvSpPr>
          <p:nvPr>
            <p:ph type="ctrTitle"/>
          </p:nvPr>
        </p:nvSpPr>
        <p:spPr/>
        <p:txBody>
          <a:bodyPr>
            <a:normAutofit/>
          </a:bodyPr>
          <a:lstStyle/>
          <a:p>
            <a:r>
              <a:rPr lang="en-US" sz="4800" dirty="0">
                <a:effectLst/>
                <a:latin typeface="Calibri" panose="020F0502020204030204" pitchFamily="34" charset="0"/>
                <a:ea typeface="Calibri" panose="020F0502020204030204" pitchFamily="34" charset="0"/>
                <a:cs typeface="Times New Roman" panose="02020603050405020304" pitchFamily="18" charset="0"/>
              </a:rPr>
              <a:t>Building a prescribed fire database for the western United States</a:t>
            </a:r>
            <a:endParaRPr lang="en-US" sz="4800" dirty="0"/>
          </a:p>
        </p:txBody>
      </p:sp>
      <p:sp>
        <p:nvSpPr>
          <p:cNvPr id="3" name="Subtitle 2">
            <a:extLst>
              <a:ext uri="{FF2B5EF4-FFF2-40B4-BE49-F238E27FC236}">
                <a16:creationId xmlns:a16="http://schemas.microsoft.com/office/drawing/2014/main" id="{129872BD-81D3-9C2F-3384-8E45D4B4438D}"/>
              </a:ext>
            </a:extLst>
          </p:cNvPr>
          <p:cNvSpPr>
            <a:spLocks noGrp="1"/>
          </p:cNvSpPr>
          <p:nvPr>
            <p:ph type="subTitle" idx="1"/>
          </p:nvPr>
        </p:nvSpPr>
        <p:spPr/>
        <p:txBody>
          <a:bodyPr/>
          <a:lstStyle/>
          <a:p>
            <a:r>
              <a:rPr kumimoji="0" lang="en-US" sz="1800" b="0" i="0" u="none" strike="noStrike" kern="1200" cap="none" spc="0" normalizeH="0" baseline="0" noProof="0" dirty="0">
                <a:ln>
                  <a:noFill/>
                </a:ln>
                <a:solidFill>
                  <a:prstClr val="black">
                    <a:tint val="75000"/>
                  </a:prstClr>
                </a:solidFill>
                <a:effectLst/>
                <a:uLnTx/>
                <a:uFillTx/>
                <a:latin typeface="Calibri" panose="020F0502020204030204" pitchFamily="34" charset="0"/>
                <a:ea typeface="Calibri" panose="020F0502020204030204" pitchFamily="34" charset="0"/>
                <a:cs typeface="Times New Roman" panose="02020603050405020304" pitchFamily="18" charset="0"/>
              </a:rPr>
              <a:t>Kori Blankenship &amp; Teresa Chapman</a:t>
            </a:r>
          </a:p>
          <a:p>
            <a:endParaRPr lang="en-US" dirty="0"/>
          </a:p>
        </p:txBody>
      </p:sp>
    </p:spTree>
    <p:extLst>
      <p:ext uri="{BB962C8B-B14F-4D97-AF65-F5344CB8AC3E}">
        <p14:creationId xmlns:p14="http://schemas.microsoft.com/office/powerpoint/2010/main" val="3620736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1B4D0-D674-6157-BC13-D73DF3EAD28C}"/>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3029F811-28EF-FEE6-C844-D1D802AE399E}"/>
              </a:ext>
            </a:extLst>
          </p:cNvPr>
          <p:cNvSpPr>
            <a:spLocks noGrp="1"/>
          </p:cNvSpPr>
          <p:nvPr>
            <p:ph idx="1"/>
          </p:nvPr>
        </p:nvSpPr>
        <p:spPr/>
        <p:txBody>
          <a:bodyPr>
            <a:normAutofit fontScale="92500" lnSpcReduction="10000"/>
          </a:bodyPr>
          <a:lstStyle/>
          <a:p>
            <a:r>
              <a:rPr lang="en-US" dirty="0">
                <a:highlight>
                  <a:srgbClr val="FFFF00"/>
                </a:highlight>
              </a:rPr>
              <a:t>X times </a:t>
            </a:r>
            <a:r>
              <a:rPr lang="en-US" dirty="0"/>
              <a:t>more pile than broadcast burned planned or completed .</a:t>
            </a:r>
          </a:p>
          <a:p>
            <a:endParaRPr lang="en-US" dirty="0"/>
          </a:p>
          <a:p>
            <a:r>
              <a:rPr lang="en-US" dirty="0">
                <a:highlight>
                  <a:srgbClr val="FFFF00"/>
                </a:highlight>
              </a:rPr>
              <a:t>X times </a:t>
            </a:r>
            <a:r>
              <a:rPr lang="en-US" dirty="0"/>
              <a:t>more burns are planned than completed. </a:t>
            </a:r>
          </a:p>
          <a:p>
            <a:endParaRPr lang="en-US" dirty="0"/>
          </a:p>
          <a:p>
            <a:r>
              <a:rPr lang="en-US" dirty="0"/>
              <a:t>Broadcast burning on private lands accounts for </a:t>
            </a:r>
            <a:r>
              <a:rPr lang="en-US" dirty="0">
                <a:highlight>
                  <a:srgbClr val="FFFF00"/>
                </a:highlight>
              </a:rPr>
              <a:t>x% of acres</a:t>
            </a:r>
            <a:r>
              <a:rPr lang="en-US" dirty="0"/>
              <a:t>. </a:t>
            </a:r>
          </a:p>
          <a:p>
            <a:endParaRPr lang="en-US" dirty="0"/>
          </a:p>
          <a:p>
            <a:r>
              <a:rPr lang="en-US" dirty="0"/>
              <a:t>Median completed broadcast burn size is </a:t>
            </a:r>
            <a:r>
              <a:rPr lang="en-US" dirty="0">
                <a:highlight>
                  <a:srgbClr val="FFFF00"/>
                </a:highlight>
              </a:rPr>
              <a:t>~ XXX acres</a:t>
            </a:r>
            <a:r>
              <a:rPr lang="en-US" dirty="0"/>
              <a:t>.</a:t>
            </a:r>
          </a:p>
          <a:p>
            <a:endParaRPr lang="en-US" dirty="0"/>
          </a:p>
          <a:p>
            <a:r>
              <a:rPr lang="en-US" dirty="0"/>
              <a:t>Understanding of prescribed burning is limited due to patchwork of recording systems. </a:t>
            </a:r>
          </a:p>
          <a:p>
            <a:endParaRPr lang="en-US" dirty="0"/>
          </a:p>
          <a:p>
            <a:endParaRPr lang="en-US" dirty="0"/>
          </a:p>
        </p:txBody>
      </p:sp>
    </p:spTree>
    <p:extLst>
      <p:ext uri="{BB962C8B-B14F-4D97-AF65-F5344CB8AC3E}">
        <p14:creationId xmlns:p14="http://schemas.microsoft.com/office/powerpoint/2010/main" val="3040154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A63F5-7132-8EC6-30EF-878126311B48}"/>
              </a:ext>
            </a:extLst>
          </p:cNvPr>
          <p:cNvSpPr>
            <a:spLocks noGrp="1"/>
          </p:cNvSpPr>
          <p:nvPr>
            <p:ph type="title"/>
          </p:nvPr>
        </p:nvSpPr>
        <p:spPr/>
        <p:txBody>
          <a:bodyPr/>
          <a:lstStyle/>
          <a:p>
            <a:r>
              <a:rPr lang="en-US" dirty="0"/>
              <a:t>Next steps</a:t>
            </a:r>
          </a:p>
        </p:txBody>
      </p:sp>
      <p:pic>
        <p:nvPicPr>
          <p:cNvPr id="5" name="Picture 4">
            <a:extLst>
              <a:ext uri="{FF2B5EF4-FFF2-40B4-BE49-F238E27FC236}">
                <a16:creationId xmlns:a16="http://schemas.microsoft.com/office/drawing/2014/main" id="{41207517-760F-C2C2-7FF5-E34D430428AC}"/>
              </a:ext>
            </a:extLst>
          </p:cNvPr>
          <p:cNvPicPr>
            <a:picLocks noChangeAspect="1"/>
          </p:cNvPicPr>
          <p:nvPr/>
        </p:nvPicPr>
        <p:blipFill>
          <a:blip r:embed="rId3"/>
          <a:stretch>
            <a:fillRect/>
          </a:stretch>
        </p:blipFill>
        <p:spPr>
          <a:xfrm>
            <a:off x="2194197" y="2215398"/>
            <a:ext cx="7803606" cy="4089069"/>
          </a:xfrm>
          <a:prstGeom prst="rect">
            <a:avLst/>
          </a:prstGeom>
        </p:spPr>
      </p:pic>
      <p:sp>
        <p:nvSpPr>
          <p:cNvPr id="7" name="Content Placeholder 2">
            <a:extLst>
              <a:ext uri="{FF2B5EF4-FFF2-40B4-BE49-F238E27FC236}">
                <a16:creationId xmlns:a16="http://schemas.microsoft.com/office/drawing/2014/main" id="{04E39BB8-2D66-4F22-DF9A-F12473733DDB}"/>
              </a:ext>
            </a:extLst>
          </p:cNvPr>
          <p:cNvSpPr txBox="1">
            <a:spLocks/>
          </p:cNvSpPr>
          <p:nvPr/>
        </p:nvSpPr>
        <p:spPr>
          <a:xfrm>
            <a:off x="838200" y="1433462"/>
            <a:ext cx="6154271"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err="1"/>
              <a:t>Sycan</a:t>
            </a:r>
            <a:r>
              <a:rPr lang="en-US" sz="2000" dirty="0"/>
              <a:t> Marsh Preserve completed burns</a:t>
            </a:r>
          </a:p>
        </p:txBody>
      </p:sp>
    </p:spTree>
    <p:extLst>
      <p:ext uri="{BB962C8B-B14F-4D97-AF65-F5344CB8AC3E}">
        <p14:creationId xmlns:p14="http://schemas.microsoft.com/office/powerpoint/2010/main" val="42015038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44C393B-1912-4CEF-A239-442B64260C44}"/>
              </a:ext>
            </a:extLst>
          </p:cNvPr>
          <p:cNvSpPr txBox="1"/>
          <p:nvPr/>
        </p:nvSpPr>
        <p:spPr>
          <a:xfrm>
            <a:off x="2070100" y="6412746"/>
            <a:ext cx="4978400" cy="369332"/>
          </a:xfrm>
          <a:prstGeom prst="rect">
            <a:avLst/>
          </a:prstGeom>
          <a:noFill/>
        </p:spPr>
        <p:txBody>
          <a:bodyPr wrap="square" rtlCol="0">
            <a:spAutoFit/>
          </a:bodyPr>
          <a:lstStyle/>
          <a:p>
            <a:pPr algn="r"/>
            <a:r>
              <a:rPr lang="en-US" dirty="0"/>
              <a:t>Black Mountain lookout tree, OR.</a:t>
            </a:r>
          </a:p>
        </p:txBody>
      </p:sp>
      <p:sp>
        <p:nvSpPr>
          <p:cNvPr id="7" name="TextBox 6">
            <a:extLst>
              <a:ext uri="{FF2B5EF4-FFF2-40B4-BE49-F238E27FC236}">
                <a16:creationId xmlns:a16="http://schemas.microsoft.com/office/drawing/2014/main" id="{D7AC6C87-6BB9-F471-4414-E9464258A763}"/>
              </a:ext>
            </a:extLst>
          </p:cNvPr>
          <p:cNvSpPr txBox="1"/>
          <p:nvPr/>
        </p:nvSpPr>
        <p:spPr>
          <a:xfrm>
            <a:off x="952500" y="2890391"/>
            <a:ext cx="5143500" cy="1077218"/>
          </a:xfrm>
          <a:prstGeom prst="rect">
            <a:avLst/>
          </a:prstGeom>
          <a:noFill/>
        </p:spPr>
        <p:txBody>
          <a:bodyPr wrap="square" rtlCol="0">
            <a:spAutoFit/>
          </a:bodyPr>
          <a:lstStyle/>
          <a:p>
            <a:pPr algn="ctr"/>
            <a:r>
              <a:rPr lang="en-US" sz="3200" dirty="0"/>
              <a:t>kblankenship@tnc.org</a:t>
            </a:r>
          </a:p>
          <a:p>
            <a:pPr algn="ctr"/>
            <a:r>
              <a:rPr lang="en-US" sz="3200" dirty="0"/>
              <a:t>tchapman@tnc.org</a:t>
            </a:r>
          </a:p>
        </p:txBody>
      </p:sp>
      <p:pic>
        <p:nvPicPr>
          <p:cNvPr id="3" name="Picture 2" descr="A tall tree with many branches&#10;&#10;Description automatically generated">
            <a:extLst>
              <a:ext uri="{FF2B5EF4-FFF2-40B4-BE49-F238E27FC236}">
                <a16:creationId xmlns:a16="http://schemas.microsoft.com/office/drawing/2014/main" id="{EBBA1CD0-320E-ACA5-22E2-D46EEEFCA4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8500" y="0"/>
            <a:ext cx="5143500" cy="6858000"/>
          </a:xfrm>
          <a:prstGeom prst="rect">
            <a:avLst/>
          </a:prstGeom>
        </p:spPr>
      </p:pic>
    </p:spTree>
    <p:extLst>
      <p:ext uri="{BB962C8B-B14F-4D97-AF65-F5344CB8AC3E}">
        <p14:creationId xmlns:p14="http://schemas.microsoft.com/office/powerpoint/2010/main" val="21312994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red can in a forest&#10;&#10;Description automatically generated">
            <a:extLst>
              <a:ext uri="{FF2B5EF4-FFF2-40B4-BE49-F238E27FC236}">
                <a16:creationId xmlns:a16="http://schemas.microsoft.com/office/drawing/2014/main" id="{E5ED2883-4C73-FF87-0DA9-41D34FABB0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9116" y="1520117"/>
            <a:ext cx="3474720" cy="2606040"/>
          </a:xfrm>
          <a:prstGeom prst="rect">
            <a:avLst/>
          </a:prstGeom>
        </p:spPr>
      </p:pic>
      <p:pic>
        <p:nvPicPr>
          <p:cNvPr id="11" name="Picture 10" descr="A forest fire with trees and grass&#10;&#10;Description automatically generated">
            <a:extLst>
              <a:ext uri="{FF2B5EF4-FFF2-40B4-BE49-F238E27FC236}">
                <a16:creationId xmlns:a16="http://schemas.microsoft.com/office/drawing/2014/main" id="{FE93DF4F-230B-3795-979E-082286D2F7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942268" y="1263351"/>
            <a:ext cx="5545567" cy="4159175"/>
          </a:xfrm>
          <a:prstGeom prst="rect">
            <a:avLst/>
          </a:prstGeom>
        </p:spPr>
      </p:pic>
      <p:pic>
        <p:nvPicPr>
          <p:cNvPr id="13" name="Picture 12" descr="A forest fire with smoke&#10;&#10;Description automatically generated">
            <a:extLst>
              <a:ext uri="{FF2B5EF4-FFF2-40B4-BE49-F238E27FC236}">
                <a16:creationId xmlns:a16="http://schemas.microsoft.com/office/drawing/2014/main" id="{56217F96-3A2B-3DE2-D614-A571634580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4734" y="5076118"/>
            <a:ext cx="2375843" cy="1781882"/>
          </a:xfrm>
          <a:prstGeom prst="rect">
            <a:avLst/>
          </a:prstGeom>
        </p:spPr>
      </p:pic>
      <p:pic>
        <p:nvPicPr>
          <p:cNvPr id="19" name="Picture 18" descr="A forest fire on a hill&#10;&#10;Description automatically generated">
            <a:extLst>
              <a:ext uri="{FF2B5EF4-FFF2-40B4-BE49-F238E27FC236}">
                <a16:creationId xmlns:a16="http://schemas.microsoft.com/office/drawing/2014/main" id="{83FA3603-CCCB-CFF5-A6A3-8364294391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6944" y="5076118"/>
            <a:ext cx="3167790" cy="1781882"/>
          </a:xfrm>
          <a:prstGeom prst="rect">
            <a:avLst/>
          </a:prstGeom>
        </p:spPr>
      </p:pic>
    </p:spTree>
    <p:extLst>
      <p:ext uri="{BB962C8B-B14F-4D97-AF65-F5344CB8AC3E}">
        <p14:creationId xmlns:p14="http://schemas.microsoft.com/office/powerpoint/2010/main" val="2054471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09C9B-EEA7-20C4-66E8-B5A14457D6DF}"/>
              </a:ext>
            </a:extLst>
          </p:cNvPr>
          <p:cNvSpPr>
            <a:spLocks noGrp="1"/>
          </p:cNvSpPr>
          <p:nvPr>
            <p:ph type="title"/>
          </p:nvPr>
        </p:nvSpPr>
        <p:spPr/>
        <p:txBody>
          <a:bodyPr/>
          <a:lstStyle/>
          <a:p>
            <a:endParaRPr lang="en-US"/>
          </a:p>
        </p:txBody>
      </p:sp>
      <p:pic>
        <p:nvPicPr>
          <p:cNvPr id="5" name="Content Placeholder 4" descr="A person and child wearing hard hats&#10;&#10;Description automatically generated">
            <a:extLst>
              <a:ext uri="{FF2B5EF4-FFF2-40B4-BE49-F238E27FC236}">
                <a16:creationId xmlns:a16="http://schemas.microsoft.com/office/drawing/2014/main" id="{E4896B1B-0069-8773-53D8-C064960F43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18417" y="2217178"/>
            <a:ext cx="5791780" cy="4351338"/>
          </a:xfrm>
        </p:spPr>
      </p:pic>
      <p:pic>
        <p:nvPicPr>
          <p:cNvPr id="7" name="Picture 6" descr="A tall tree with many branches&#10;&#10;Description automatically generated">
            <a:extLst>
              <a:ext uri="{FF2B5EF4-FFF2-40B4-BE49-F238E27FC236}">
                <a16:creationId xmlns:a16="http://schemas.microsoft.com/office/drawing/2014/main" id="{9062B1D7-FE71-1BE2-DB13-8F2C9DEF36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03" y="-161365"/>
            <a:ext cx="5143500" cy="6858000"/>
          </a:xfrm>
          <a:prstGeom prst="rect">
            <a:avLst/>
          </a:prstGeom>
        </p:spPr>
      </p:pic>
      <p:pic>
        <p:nvPicPr>
          <p:cNvPr id="8" name="Picture 7" descr="A person in a field with a fire in the background&#10;&#10;Description automatically generated">
            <a:extLst>
              <a:ext uri="{FF2B5EF4-FFF2-40B4-BE49-F238E27FC236}">
                <a16:creationId xmlns:a16="http://schemas.microsoft.com/office/drawing/2014/main" id="{248E418B-C277-9D33-C546-B21186B0A0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0313" y="289484"/>
            <a:ext cx="3659056" cy="2744292"/>
          </a:xfrm>
          <a:prstGeom prst="rect">
            <a:avLst/>
          </a:prstGeom>
        </p:spPr>
      </p:pic>
    </p:spTree>
    <p:extLst>
      <p:ext uri="{BB962C8B-B14F-4D97-AF65-F5344CB8AC3E}">
        <p14:creationId xmlns:p14="http://schemas.microsoft.com/office/powerpoint/2010/main" val="16410528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2B730-D304-103A-E2FB-305488E61BA7}"/>
              </a:ext>
            </a:extLst>
          </p:cNvPr>
          <p:cNvSpPr>
            <a:spLocks noGrp="1"/>
          </p:cNvSpPr>
          <p:nvPr>
            <p:ph type="title"/>
          </p:nvPr>
        </p:nvSpPr>
        <p:spPr/>
        <p:txBody>
          <a:bodyPr/>
          <a:lstStyle/>
          <a:p>
            <a:r>
              <a:rPr lang="en-US" dirty="0"/>
              <a:t>Conclusions</a:t>
            </a:r>
          </a:p>
        </p:txBody>
      </p:sp>
      <p:pic>
        <p:nvPicPr>
          <p:cNvPr id="4" name="Picture 3" descr="A forest fire with smoke coming out of it&#10;&#10;Description automatically generated">
            <a:extLst>
              <a:ext uri="{FF2B5EF4-FFF2-40B4-BE49-F238E27FC236}">
                <a16:creationId xmlns:a16="http://schemas.microsoft.com/office/drawing/2014/main" id="{930F616D-44A0-5444-57E5-48B833B79515}"/>
              </a:ext>
            </a:extLst>
          </p:cNvPr>
          <p:cNvPicPr>
            <a:picLocks noChangeAspect="1"/>
          </p:cNvPicPr>
          <p:nvPr/>
        </p:nvPicPr>
        <p:blipFill rotWithShape="1">
          <a:blip r:embed="rId2">
            <a:extLst>
              <a:ext uri="{28A0092B-C50C-407E-A947-70E740481C1C}">
                <a14:useLocalDpi xmlns:a14="http://schemas.microsoft.com/office/drawing/2010/main" val="0"/>
              </a:ext>
            </a:extLst>
          </a:blip>
          <a:srcRect l="9528" r="7250" b="23204"/>
          <a:stretch/>
        </p:blipFill>
        <p:spPr>
          <a:xfrm>
            <a:off x="6400800" y="68740"/>
            <a:ext cx="4267200" cy="2953284"/>
          </a:xfrm>
          <a:prstGeom prst="rect">
            <a:avLst/>
          </a:prstGeom>
        </p:spPr>
      </p:pic>
      <p:pic>
        <p:nvPicPr>
          <p:cNvPr id="5" name="Picture 4" descr="A forest of trees with grass and blue sky&#10;&#10;Description automatically generated">
            <a:extLst>
              <a:ext uri="{FF2B5EF4-FFF2-40B4-BE49-F238E27FC236}">
                <a16:creationId xmlns:a16="http://schemas.microsoft.com/office/drawing/2014/main" id="{161EA85E-9DBF-A97F-2F8F-079052C9634B}"/>
              </a:ext>
            </a:extLst>
          </p:cNvPr>
          <p:cNvPicPr>
            <a:picLocks noChangeAspect="1"/>
          </p:cNvPicPr>
          <p:nvPr/>
        </p:nvPicPr>
        <p:blipFill rotWithShape="1">
          <a:blip r:embed="rId3">
            <a:extLst>
              <a:ext uri="{28A0092B-C50C-407E-A947-70E740481C1C}">
                <a14:useLocalDpi xmlns:a14="http://schemas.microsoft.com/office/drawing/2010/main" val="0"/>
              </a:ext>
            </a:extLst>
          </a:blip>
          <a:srcRect b="8237"/>
          <a:stretch/>
        </p:blipFill>
        <p:spPr>
          <a:xfrm>
            <a:off x="7924800" y="3921214"/>
            <a:ext cx="4267200" cy="2936786"/>
          </a:xfrm>
          <a:prstGeom prst="rect">
            <a:avLst/>
          </a:prstGeom>
        </p:spPr>
      </p:pic>
      <p:pic>
        <p:nvPicPr>
          <p:cNvPr id="6" name="Picture 5" descr="A forest fire with smoke&#10;&#10;Description automatically generated">
            <a:extLst>
              <a:ext uri="{FF2B5EF4-FFF2-40B4-BE49-F238E27FC236}">
                <a16:creationId xmlns:a16="http://schemas.microsoft.com/office/drawing/2014/main" id="{9979FA0B-F6CD-79F6-618A-F5AFC75BB8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09085" y="3921214"/>
            <a:ext cx="3915715" cy="2936786"/>
          </a:xfrm>
          <a:prstGeom prst="rect">
            <a:avLst/>
          </a:prstGeom>
        </p:spPr>
      </p:pic>
      <p:pic>
        <p:nvPicPr>
          <p:cNvPr id="7" name="Picture 6" descr="A forest of trees with grass and blue sky&#10;&#10;Description automatically generated">
            <a:extLst>
              <a:ext uri="{FF2B5EF4-FFF2-40B4-BE49-F238E27FC236}">
                <a16:creationId xmlns:a16="http://schemas.microsoft.com/office/drawing/2014/main" id="{CA10C880-64D2-B362-8EDD-701AFDC345A5}"/>
              </a:ext>
            </a:extLst>
          </p:cNvPr>
          <p:cNvPicPr>
            <a:picLocks noChangeAspect="1"/>
          </p:cNvPicPr>
          <p:nvPr/>
        </p:nvPicPr>
        <p:blipFill rotWithShape="1">
          <a:blip r:embed="rId5">
            <a:extLst>
              <a:ext uri="{28A0092B-C50C-407E-A947-70E740481C1C}">
                <a14:useLocalDpi xmlns:a14="http://schemas.microsoft.com/office/drawing/2010/main" val="0"/>
              </a:ext>
            </a:extLst>
          </a:blip>
          <a:srcRect b="3705"/>
          <a:stretch/>
        </p:blipFill>
        <p:spPr>
          <a:xfrm>
            <a:off x="-57306" y="3921215"/>
            <a:ext cx="4066391" cy="2936786"/>
          </a:xfrm>
          <a:prstGeom prst="rect">
            <a:avLst/>
          </a:prstGeom>
        </p:spPr>
      </p:pic>
    </p:spTree>
    <p:extLst>
      <p:ext uri="{BB962C8B-B14F-4D97-AF65-F5344CB8AC3E}">
        <p14:creationId xmlns:p14="http://schemas.microsoft.com/office/powerpoint/2010/main" val="537674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1B4D0-D674-6157-BC13-D73DF3EAD28C}"/>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3029F811-28EF-FEE6-C844-D1D802AE399E}"/>
              </a:ext>
            </a:extLst>
          </p:cNvPr>
          <p:cNvSpPr>
            <a:spLocks noGrp="1"/>
          </p:cNvSpPr>
          <p:nvPr>
            <p:ph idx="1"/>
          </p:nvPr>
        </p:nvSpPr>
        <p:spPr/>
        <p:txBody>
          <a:bodyPr/>
          <a:lstStyle/>
          <a:p>
            <a:r>
              <a:rPr lang="en-US" dirty="0"/>
              <a:t>Results are first approximation</a:t>
            </a:r>
          </a:p>
          <a:p>
            <a:endParaRPr lang="en-US" dirty="0"/>
          </a:p>
          <a:p>
            <a:endParaRPr lang="en-US" dirty="0"/>
          </a:p>
        </p:txBody>
      </p:sp>
      <p:pic>
        <p:nvPicPr>
          <p:cNvPr id="4" name="Picture 3" descr="A forest of trees with grass and blue sky&#10;&#10;Description automatically generated">
            <a:extLst>
              <a:ext uri="{FF2B5EF4-FFF2-40B4-BE49-F238E27FC236}">
                <a16:creationId xmlns:a16="http://schemas.microsoft.com/office/drawing/2014/main" id="{0F178CE5-C5BF-8023-146A-E924812EA4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926" y="1833218"/>
            <a:ext cx="5791660" cy="4343745"/>
          </a:xfrm>
          <a:prstGeom prst="rect">
            <a:avLst/>
          </a:prstGeom>
        </p:spPr>
      </p:pic>
    </p:spTree>
    <p:extLst>
      <p:ext uri="{BB962C8B-B14F-4D97-AF65-F5344CB8AC3E}">
        <p14:creationId xmlns:p14="http://schemas.microsoft.com/office/powerpoint/2010/main" val="2893892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F4052-813C-70A1-57B0-21728B102E72}"/>
              </a:ext>
            </a:extLst>
          </p:cNvPr>
          <p:cNvSpPr>
            <a:spLocks noGrp="1"/>
          </p:cNvSpPr>
          <p:nvPr>
            <p:ph type="title"/>
          </p:nvPr>
        </p:nvSpPr>
        <p:spPr/>
        <p:txBody>
          <a:bodyPr/>
          <a:lstStyle/>
          <a:p>
            <a:r>
              <a:rPr lang="en-US" dirty="0"/>
              <a:t>Background</a:t>
            </a:r>
          </a:p>
        </p:txBody>
      </p:sp>
      <p:pic>
        <p:nvPicPr>
          <p:cNvPr id="5" name="Picture 4">
            <a:extLst>
              <a:ext uri="{FF2B5EF4-FFF2-40B4-BE49-F238E27FC236}">
                <a16:creationId xmlns:a16="http://schemas.microsoft.com/office/drawing/2014/main" id="{77D517A8-5D24-12FC-C287-31AE037A7241}"/>
              </a:ext>
            </a:extLst>
          </p:cNvPr>
          <p:cNvPicPr>
            <a:picLocks noChangeAspect="1"/>
          </p:cNvPicPr>
          <p:nvPr/>
        </p:nvPicPr>
        <p:blipFill rotWithShape="1">
          <a:blip r:embed="rId3"/>
          <a:srcRect l="5484" t="23303" r="9651"/>
          <a:stretch/>
        </p:blipFill>
        <p:spPr>
          <a:xfrm>
            <a:off x="2723029" y="2076527"/>
            <a:ext cx="6745941" cy="4001570"/>
          </a:xfrm>
          <a:prstGeom prst="rect">
            <a:avLst/>
          </a:prstGeom>
        </p:spPr>
      </p:pic>
      <p:sp>
        <p:nvSpPr>
          <p:cNvPr id="8" name="Content Placeholder 2">
            <a:extLst>
              <a:ext uri="{FF2B5EF4-FFF2-40B4-BE49-F238E27FC236}">
                <a16:creationId xmlns:a16="http://schemas.microsoft.com/office/drawing/2014/main" id="{43FEF993-0B4A-3D84-266D-5E281CA94ED2}"/>
              </a:ext>
            </a:extLst>
          </p:cNvPr>
          <p:cNvSpPr>
            <a:spLocks noGrp="1"/>
          </p:cNvSpPr>
          <p:nvPr>
            <p:ph idx="1"/>
          </p:nvPr>
        </p:nvSpPr>
        <p:spPr>
          <a:xfrm>
            <a:off x="838200" y="1433462"/>
            <a:ext cx="6154271" cy="514452"/>
          </a:xfrm>
        </p:spPr>
        <p:txBody>
          <a:bodyPr>
            <a:normAutofit/>
          </a:bodyPr>
          <a:lstStyle/>
          <a:p>
            <a:pPr marL="0" indent="0">
              <a:buNone/>
            </a:pPr>
            <a:r>
              <a:rPr lang="en-US" sz="2000" dirty="0"/>
              <a:t>National prescribed fire use report</a:t>
            </a:r>
          </a:p>
        </p:txBody>
      </p:sp>
      <p:sp>
        <p:nvSpPr>
          <p:cNvPr id="9" name="Content Placeholder 2">
            <a:extLst>
              <a:ext uri="{FF2B5EF4-FFF2-40B4-BE49-F238E27FC236}">
                <a16:creationId xmlns:a16="http://schemas.microsoft.com/office/drawing/2014/main" id="{D7B64D41-65FC-8B54-B32A-1C49BC331E81}"/>
              </a:ext>
            </a:extLst>
          </p:cNvPr>
          <p:cNvSpPr txBox="1">
            <a:spLocks/>
          </p:cNvSpPr>
          <p:nvPr/>
        </p:nvSpPr>
        <p:spPr>
          <a:xfrm>
            <a:off x="6347909" y="6463936"/>
            <a:ext cx="5844091" cy="3940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000" dirty="0"/>
              <a:t>Figure: 2021 National Prescribed Fire Use Survey Report, Coalition of Prescribed Fire Councils and the National Association of State Foresters</a:t>
            </a:r>
          </a:p>
        </p:txBody>
      </p:sp>
    </p:spTree>
    <p:extLst>
      <p:ext uri="{BB962C8B-B14F-4D97-AF65-F5344CB8AC3E}">
        <p14:creationId xmlns:p14="http://schemas.microsoft.com/office/powerpoint/2010/main" val="2057809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2D628-AA4B-D0D2-4846-B520FA4A7612}"/>
              </a:ext>
            </a:extLst>
          </p:cNvPr>
          <p:cNvSpPr>
            <a:spLocks noGrp="1"/>
          </p:cNvSpPr>
          <p:nvPr>
            <p:ph type="title"/>
          </p:nvPr>
        </p:nvSpPr>
        <p:spPr/>
        <p:txBody>
          <a:bodyPr/>
          <a:lstStyle/>
          <a:p>
            <a:r>
              <a:rPr lang="en-US" dirty="0"/>
              <a:t>Data</a:t>
            </a:r>
          </a:p>
        </p:txBody>
      </p:sp>
      <p:graphicFrame>
        <p:nvGraphicFramePr>
          <p:cNvPr id="6" name="Content Placeholder 5">
            <a:extLst>
              <a:ext uri="{FF2B5EF4-FFF2-40B4-BE49-F238E27FC236}">
                <a16:creationId xmlns:a16="http://schemas.microsoft.com/office/drawing/2014/main" id="{F883D50E-C5C5-9046-7069-85905DF18DE5}"/>
              </a:ext>
            </a:extLst>
          </p:cNvPr>
          <p:cNvGraphicFramePr>
            <a:graphicFrameLocks noGrp="1"/>
          </p:cNvGraphicFramePr>
          <p:nvPr>
            <p:ph idx="1"/>
            <p:extLst>
              <p:ext uri="{D42A27DB-BD31-4B8C-83A1-F6EECF244321}">
                <p14:modId xmlns:p14="http://schemas.microsoft.com/office/powerpoint/2010/main" val="375403989"/>
              </p:ext>
            </p:extLst>
          </p:nvPr>
        </p:nvGraphicFramePr>
        <p:xfrm>
          <a:off x="2121051" y="1602891"/>
          <a:ext cx="7949898" cy="4680380"/>
        </p:xfrm>
        <a:graphic>
          <a:graphicData uri="http://schemas.openxmlformats.org/drawingml/2006/table">
            <a:tbl>
              <a:tblPr firstRow="1" firstCol="1" bandRow="1"/>
              <a:tblGrid>
                <a:gridCol w="531411">
                  <a:extLst>
                    <a:ext uri="{9D8B030D-6E8A-4147-A177-3AD203B41FA5}">
                      <a16:colId xmlns:a16="http://schemas.microsoft.com/office/drawing/2014/main" val="4059743580"/>
                    </a:ext>
                  </a:extLst>
                </a:gridCol>
                <a:gridCol w="651297">
                  <a:extLst>
                    <a:ext uri="{9D8B030D-6E8A-4147-A177-3AD203B41FA5}">
                      <a16:colId xmlns:a16="http://schemas.microsoft.com/office/drawing/2014/main" val="1089165260"/>
                    </a:ext>
                  </a:extLst>
                </a:gridCol>
                <a:gridCol w="807744">
                  <a:extLst>
                    <a:ext uri="{9D8B030D-6E8A-4147-A177-3AD203B41FA5}">
                      <a16:colId xmlns:a16="http://schemas.microsoft.com/office/drawing/2014/main" val="3710892869"/>
                    </a:ext>
                  </a:extLst>
                </a:gridCol>
                <a:gridCol w="757578">
                  <a:extLst>
                    <a:ext uri="{9D8B030D-6E8A-4147-A177-3AD203B41FA5}">
                      <a16:colId xmlns:a16="http://schemas.microsoft.com/office/drawing/2014/main" val="2210439227"/>
                    </a:ext>
                  </a:extLst>
                </a:gridCol>
                <a:gridCol w="371562">
                  <a:extLst>
                    <a:ext uri="{9D8B030D-6E8A-4147-A177-3AD203B41FA5}">
                      <a16:colId xmlns:a16="http://schemas.microsoft.com/office/drawing/2014/main" val="1049542801"/>
                    </a:ext>
                  </a:extLst>
                </a:gridCol>
                <a:gridCol w="371562">
                  <a:extLst>
                    <a:ext uri="{9D8B030D-6E8A-4147-A177-3AD203B41FA5}">
                      <a16:colId xmlns:a16="http://schemas.microsoft.com/office/drawing/2014/main" val="3928294844"/>
                    </a:ext>
                  </a:extLst>
                </a:gridCol>
                <a:gridCol w="371562">
                  <a:extLst>
                    <a:ext uri="{9D8B030D-6E8A-4147-A177-3AD203B41FA5}">
                      <a16:colId xmlns:a16="http://schemas.microsoft.com/office/drawing/2014/main" val="922490770"/>
                    </a:ext>
                  </a:extLst>
                </a:gridCol>
                <a:gridCol w="371562">
                  <a:extLst>
                    <a:ext uri="{9D8B030D-6E8A-4147-A177-3AD203B41FA5}">
                      <a16:colId xmlns:a16="http://schemas.microsoft.com/office/drawing/2014/main" val="548960076"/>
                    </a:ext>
                  </a:extLst>
                </a:gridCol>
                <a:gridCol w="371562">
                  <a:extLst>
                    <a:ext uri="{9D8B030D-6E8A-4147-A177-3AD203B41FA5}">
                      <a16:colId xmlns:a16="http://schemas.microsoft.com/office/drawing/2014/main" val="514707053"/>
                    </a:ext>
                  </a:extLst>
                </a:gridCol>
                <a:gridCol w="371562">
                  <a:extLst>
                    <a:ext uri="{9D8B030D-6E8A-4147-A177-3AD203B41FA5}">
                      <a16:colId xmlns:a16="http://schemas.microsoft.com/office/drawing/2014/main" val="2424793208"/>
                    </a:ext>
                  </a:extLst>
                </a:gridCol>
                <a:gridCol w="371562">
                  <a:extLst>
                    <a:ext uri="{9D8B030D-6E8A-4147-A177-3AD203B41FA5}">
                      <a16:colId xmlns:a16="http://schemas.microsoft.com/office/drawing/2014/main" val="2647739267"/>
                    </a:ext>
                  </a:extLst>
                </a:gridCol>
                <a:gridCol w="371562">
                  <a:extLst>
                    <a:ext uri="{9D8B030D-6E8A-4147-A177-3AD203B41FA5}">
                      <a16:colId xmlns:a16="http://schemas.microsoft.com/office/drawing/2014/main" val="1747565207"/>
                    </a:ext>
                  </a:extLst>
                </a:gridCol>
                <a:gridCol w="371562">
                  <a:extLst>
                    <a:ext uri="{9D8B030D-6E8A-4147-A177-3AD203B41FA5}">
                      <a16:colId xmlns:a16="http://schemas.microsoft.com/office/drawing/2014/main" val="2159723009"/>
                    </a:ext>
                  </a:extLst>
                </a:gridCol>
                <a:gridCol w="371562">
                  <a:extLst>
                    <a:ext uri="{9D8B030D-6E8A-4147-A177-3AD203B41FA5}">
                      <a16:colId xmlns:a16="http://schemas.microsoft.com/office/drawing/2014/main" val="1511374412"/>
                    </a:ext>
                  </a:extLst>
                </a:gridCol>
                <a:gridCol w="371562">
                  <a:extLst>
                    <a:ext uri="{9D8B030D-6E8A-4147-A177-3AD203B41FA5}">
                      <a16:colId xmlns:a16="http://schemas.microsoft.com/office/drawing/2014/main" val="3372796437"/>
                    </a:ext>
                  </a:extLst>
                </a:gridCol>
                <a:gridCol w="371562">
                  <a:extLst>
                    <a:ext uri="{9D8B030D-6E8A-4147-A177-3AD203B41FA5}">
                      <a16:colId xmlns:a16="http://schemas.microsoft.com/office/drawing/2014/main" val="83653501"/>
                    </a:ext>
                  </a:extLst>
                </a:gridCol>
                <a:gridCol w="371562">
                  <a:extLst>
                    <a:ext uri="{9D8B030D-6E8A-4147-A177-3AD203B41FA5}">
                      <a16:colId xmlns:a16="http://schemas.microsoft.com/office/drawing/2014/main" val="3993546178"/>
                    </a:ext>
                  </a:extLst>
                </a:gridCol>
                <a:gridCol w="371562">
                  <a:extLst>
                    <a:ext uri="{9D8B030D-6E8A-4147-A177-3AD203B41FA5}">
                      <a16:colId xmlns:a16="http://schemas.microsoft.com/office/drawing/2014/main" val="3506241994"/>
                    </a:ext>
                  </a:extLst>
                </a:gridCol>
              </a:tblGrid>
              <a:tr h="260021">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Burn Type</a:t>
                      </a:r>
                      <a:r>
                        <a:rPr lang="en-US" sz="11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Complete</a:t>
                      </a:r>
                      <a:r>
                        <a:rPr lang="en-US" sz="11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Polygon</a:t>
                      </a:r>
                      <a:r>
                        <a:rPr lang="en-US" sz="11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14">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Years of Collection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08531507"/>
                  </a:ext>
                </a:extLst>
              </a:tr>
              <a:tr h="722279">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pre-2010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2019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2020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2021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2022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vert="vert27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0945946"/>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AZ</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735901466"/>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BF1DE"/>
                    </a:solidFill>
                  </a:tcPr>
                </a:tc>
                <a:extLst>
                  <a:ext uri="{0D108BD9-81ED-4DB2-BD59-A6C34878D82A}">
                    <a16:rowId xmlns:a16="http://schemas.microsoft.com/office/drawing/2014/main" val="758008899"/>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BD97"/>
                    </a:solidFill>
                  </a:tcPr>
                </a:tc>
                <a:extLst>
                  <a:ext uri="{0D108BD9-81ED-4DB2-BD59-A6C34878D82A}">
                    <a16:rowId xmlns:a16="http://schemas.microsoft.com/office/drawing/2014/main" val="2264984707"/>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ID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extLst>
                  <a:ext uri="{0D108BD9-81ED-4DB2-BD59-A6C34878D82A}">
                    <a16:rowId xmlns:a16="http://schemas.microsoft.com/office/drawing/2014/main" val="4024949634"/>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DE9D9"/>
                    </a:solidFill>
                  </a:tcPr>
                </a:tc>
                <a:extLst>
                  <a:ext uri="{0D108BD9-81ED-4DB2-BD59-A6C34878D82A}">
                    <a16:rowId xmlns:a16="http://schemas.microsoft.com/office/drawing/2014/main" val="2953539342"/>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DCDB"/>
                    </a:solidFill>
                  </a:tcPr>
                </a:tc>
                <a:extLst>
                  <a:ext uri="{0D108BD9-81ED-4DB2-BD59-A6C34878D82A}">
                    <a16:rowId xmlns:a16="http://schemas.microsoft.com/office/drawing/2014/main" val="443438266"/>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4DFEC"/>
                    </a:solidFill>
                  </a:tcPr>
                </a:tc>
                <a:extLst>
                  <a:ext uri="{0D108BD9-81ED-4DB2-BD59-A6C34878D82A}">
                    <a16:rowId xmlns:a16="http://schemas.microsoft.com/office/drawing/2014/main" val="759724537"/>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NV</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CDDC"/>
                    </a:solidFill>
                  </a:tcPr>
                </a:tc>
                <a:extLst>
                  <a:ext uri="{0D108BD9-81ED-4DB2-BD59-A6C34878D82A}">
                    <a16:rowId xmlns:a16="http://schemas.microsoft.com/office/drawing/2014/main" val="1225866787"/>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OR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ABF8F"/>
                    </a:solidFill>
                  </a:tcPr>
                </a:tc>
                <a:extLst>
                  <a:ext uri="{0D108BD9-81ED-4DB2-BD59-A6C34878D82A}">
                    <a16:rowId xmlns:a16="http://schemas.microsoft.com/office/drawing/2014/main" val="2421941055"/>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23990259"/>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UT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1A0C7"/>
                    </a:solidFill>
                  </a:tcPr>
                </a:tc>
                <a:extLst>
                  <a:ext uri="{0D108BD9-81ED-4DB2-BD59-A6C34878D82A}">
                    <a16:rowId xmlns:a16="http://schemas.microsoft.com/office/drawing/2014/main" val="928662302"/>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4D79B"/>
                    </a:solidFill>
                  </a:tcPr>
                </a:tc>
                <a:extLst>
                  <a:ext uri="{0D108BD9-81ED-4DB2-BD59-A6C34878D82A}">
                    <a16:rowId xmlns:a16="http://schemas.microsoft.com/office/drawing/2014/main" val="3020457733"/>
                  </a:ext>
                </a:extLst>
              </a:tr>
              <a:tr h="231130">
                <a:tc>
                  <a:txBody>
                    <a:bodyPr/>
                    <a:lstStyle/>
                    <a:p>
                      <a:pPr marL="0" marR="0">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tc>
                  <a:txBody>
                    <a:bodyPr/>
                    <a:lstStyle/>
                    <a:p>
                      <a:pPr marL="0" marR="0" algn="ctr">
                        <a:spcBef>
                          <a:spcPts val="0"/>
                        </a:spcBef>
                        <a:spcAft>
                          <a:spcPts val="0"/>
                        </a:spcAft>
                      </a:pPr>
                      <a:r>
                        <a:rPr lang="en-US" sz="11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4E2"/>
                    </a:solidFill>
                  </a:tcPr>
                </a:tc>
                <a:extLst>
                  <a:ext uri="{0D108BD9-81ED-4DB2-BD59-A6C34878D82A}">
                    <a16:rowId xmlns:a16="http://schemas.microsoft.com/office/drawing/2014/main" val="4028118027"/>
                  </a:ext>
                </a:extLst>
              </a:tr>
              <a:tr h="231130">
                <a:tc gridSpan="18">
                  <a:txBody>
                    <a:bodyPr/>
                    <a:lstStyle/>
                    <a:p>
                      <a:pPr marL="0" marR="0">
                        <a:spcBef>
                          <a:spcPts val="0"/>
                        </a:spcBef>
                        <a:spcAft>
                          <a:spcPts val="0"/>
                        </a:spcAft>
                      </a:pPr>
                      <a:r>
                        <a:rPr lang="en-US" sz="9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a:t>
                      </a:r>
                      <a:r>
                        <a:rPr lang="en-US" sz="9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Burn type indicates whether the permit distinguishes broadcast, pile, and other types of burning.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w="1270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595331779"/>
                  </a:ext>
                </a:extLst>
              </a:tr>
              <a:tr h="231130">
                <a:tc gridSpan="18">
                  <a:txBody>
                    <a:bodyPr/>
                    <a:lstStyle/>
                    <a:p>
                      <a:pPr marL="0" marR="0">
                        <a:spcBef>
                          <a:spcPts val="0"/>
                        </a:spcBef>
                        <a:spcAft>
                          <a:spcPts val="0"/>
                        </a:spcAft>
                      </a:pPr>
                      <a:r>
                        <a:rPr lang="en-US" sz="900" baseline="300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a:t>
                      </a:r>
                      <a:r>
                        <a:rPr lang="en-US" sz="9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Complete indicates state where burn completion is tracked. If it is not tracked, we only know what was permitted.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41418162"/>
                  </a:ext>
                </a:extLst>
              </a:tr>
              <a:tr h="231130">
                <a:tc gridSpan="18">
                  <a:txBody>
                    <a:bodyPr/>
                    <a:lstStyle/>
                    <a:p>
                      <a:pPr marL="0" marR="0">
                        <a:spcBef>
                          <a:spcPts val="0"/>
                        </a:spcBef>
                        <a:spcAft>
                          <a:spcPts val="0"/>
                        </a:spcAft>
                      </a:pPr>
                      <a:r>
                        <a:rPr lang="en-US" sz="900" baseline="30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3</a:t>
                      </a:r>
                      <a:r>
                        <a:rPr lang="en-US" sz="9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Polygon indicates states with additional state-level polygon data about prescribed burns.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a:noFill/>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09433844"/>
                  </a:ext>
                </a:extLst>
              </a:tr>
            </a:tbl>
          </a:graphicData>
        </a:graphic>
      </p:graphicFrame>
    </p:spTree>
    <p:extLst>
      <p:ext uri="{BB962C8B-B14F-4D97-AF65-F5344CB8AC3E}">
        <p14:creationId xmlns:p14="http://schemas.microsoft.com/office/powerpoint/2010/main" val="2859374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87790-D267-9505-1DB4-689BC139510F}"/>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37915AF8-7CB1-00B1-C15C-E225EEF8AFD2}"/>
              </a:ext>
            </a:extLst>
          </p:cNvPr>
          <p:cNvSpPr>
            <a:spLocks noGrp="1"/>
          </p:cNvSpPr>
          <p:nvPr>
            <p:ph idx="1"/>
          </p:nvPr>
        </p:nvSpPr>
        <p:spPr>
          <a:xfrm>
            <a:off x="838199" y="1825625"/>
            <a:ext cx="7477461" cy="4351338"/>
          </a:xfrm>
        </p:spPr>
        <p:txBody>
          <a:bodyPr>
            <a:normAutofit/>
          </a:bodyPr>
          <a:lstStyle/>
          <a:p>
            <a:pPr marL="514350" indent="-514350">
              <a:buFont typeface="+mj-lt"/>
              <a:buAutoNum type="arabicPeriod"/>
            </a:pPr>
            <a:r>
              <a:rPr lang="en-US" dirty="0"/>
              <a:t>Cleaning</a:t>
            </a:r>
          </a:p>
          <a:p>
            <a:pPr marL="514350" indent="-514350">
              <a:buFont typeface="+mj-lt"/>
              <a:buAutoNum type="arabicPeriod"/>
            </a:pPr>
            <a:r>
              <a:rPr lang="en-US" dirty="0"/>
              <a:t>Standardizing</a:t>
            </a:r>
          </a:p>
          <a:p>
            <a:pPr marL="514350" indent="-514350">
              <a:buFont typeface="+mj-lt"/>
              <a:buAutoNum type="arabicPeriod"/>
            </a:pPr>
            <a:r>
              <a:rPr lang="en-US" dirty="0"/>
              <a:t>Unique burns: state, year, </a:t>
            </a:r>
            <a:r>
              <a:rPr lang="en-US" dirty="0" err="1"/>
              <a:t>lat</a:t>
            </a:r>
            <a:r>
              <a:rPr lang="en-US" dirty="0"/>
              <a:t>/</a:t>
            </a:r>
            <a:r>
              <a:rPr lang="en-US" dirty="0" err="1"/>
              <a:t>lon</a:t>
            </a:r>
            <a:r>
              <a:rPr lang="en-US" dirty="0"/>
              <a:t>, burn type, tracking number, burn name</a:t>
            </a:r>
          </a:p>
          <a:p>
            <a:pPr marL="0" indent="0">
              <a:buNone/>
            </a:pPr>
            <a:endParaRPr lang="en-US" dirty="0"/>
          </a:p>
        </p:txBody>
      </p:sp>
      <p:sp>
        <p:nvSpPr>
          <p:cNvPr id="6" name="TextBox 5">
            <a:extLst>
              <a:ext uri="{FF2B5EF4-FFF2-40B4-BE49-F238E27FC236}">
                <a16:creationId xmlns:a16="http://schemas.microsoft.com/office/drawing/2014/main" id="{FE85F15D-EFF2-FC23-E301-6CD78A24B85E}"/>
              </a:ext>
            </a:extLst>
          </p:cNvPr>
          <p:cNvSpPr txBox="1"/>
          <p:nvPr/>
        </p:nvSpPr>
        <p:spPr>
          <a:xfrm>
            <a:off x="8692177" y="2245658"/>
            <a:ext cx="2895599" cy="3170099"/>
          </a:xfrm>
          <a:prstGeom prst="rect">
            <a:avLst/>
          </a:prstGeom>
          <a:solidFill>
            <a:schemeClr val="accent1">
              <a:lumMod val="20000"/>
              <a:lumOff val="80000"/>
            </a:schemeClr>
          </a:solidFill>
        </p:spPr>
        <p:txBody>
          <a:bodyPr wrap="square">
            <a:spAutoFit/>
          </a:bodyPr>
          <a:lstStyle/>
          <a:p>
            <a:r>
              <a:rPr lang="en-US" sz="2000" dirty="0"/>
              <a:t>DATABASE</a:t>
            </a:r>
          </a:p>
          <a:p>
            <a:r>
              <a:rPr lang="en-US" sz="2000" dirty="0"/>
              <a:t>Date</a:t>
            </a:r>
          </a:p>
          <a:p>
            <a:r>
              <a:rPr lang="en-US" sz="2000" dirty="0"/>
              <a:t>Latitude</a:t>
            </a:r>
          </a:p>
          <a:p>
            <a:r>
              <a:rPr lang="en-US" sz="2000" dirty="0"/>
              <a:t>Longitude</a:t>
            </a:r>
          </a:p>
          <a:p>
            <a:r>
              <a:rPr lang="en-US" sz="2000" dirty="0"/>
              <a:t>Acres permitted</a:t>
            </a:r>
          </a:p>
          <a:p>
            <a:r>
              <a:rPr lang="en-US" sz="2000" dirty="0"/>
              <a:t>Acres completed</a:t>
            </a:r>
          </a:p>
          <a:p>
            <a:r>
              <a:rPr lang="en-US" sz="2000" dirty="0"/>
              <a:t>Pile volume</a:t>
            </a:r>
          </a:p>
          <a:p>
            <a:r>
              <a:rPr lang="en-US" sz="2000" dirty="0"/>
              <a:t>Burn name</a:t>
            </a:r>
          </a:p>
          <a:p>
            <a:r>
              <a:rPr lang="en-US" sz="2000" dirty="0"/>
              <a:t>Burn type</a:t>
            </a:r>
          </a:p>
          <a:p>
            <a:r>
              <a:rPr lang="en-US" sz="2000" dirty="0"/>
              <a:t>Entity requesting</a:t>
            </a:r>
          </a:p>
        </p:txBody>
      </p:sp>
    </p:spTree>
    <p:extLst>
      <p:ext uri="{BB962C8B-B14F-4D97-AF65-F5344CB8AC3E}">
        <p14:creationId xmlns:p14="http://schemas.microsoft.com/office/powerpoint/2010/main" val="374936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sp>
        <p:nvSpPr>
          <p:cNvPr id="4" name="Content Placeholder 2">
            <a:extLst>
              <a:ext uri="{FF2B5EF4-FFF2-40B4-BE49-F238E27FC236}">
                <a16:creationId xmlns:a16="http://schemas.microsoft.com/office/drawing/2014/main" id="{796B8D9D-FE5C-A6BE-A779-569E66EDF8AD}"/>
              </a:ext>
            </a:extLst>
          </p:cNvPr>
          <p:cNvSpPr txBox="1">
            <a:spLocks/>
          </p:cNvSpPr>
          <p:nvPr/>
        </p:nvSpPr>
        <p:spPr>
          <a:xfrm>
            <a:off x="4418080" y="2914548"/>
            <a:ext cx="3950110"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Amazing map here</a:t>
            </a:r>
          </a:p>
        </p:txBody>
      </p:sp>
    </p:spTree>
    <p:extLst>
      <p:ext uri="{BB962C8B-B14F-4D97-AF65-F5344CB8AC3E}">
        <p14:creationId xmlns:p14="http://schemas.microsoft.com/office/powerpoint/2010/main" val="2077607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A62575E0-99F8-FFFF-9BBF-21832FDC5F78}"/>
              </a:ext>
            </a:extLst>
          </p:cNvPr>
          <p:cNvSpPr>
            <a:spLocks noGrp="1"/>
          </p:cNvSpPr>
          <p:nvPr>
            <p:ph idx="1"/>
          </p:nvPr>
        </p:nvSpPr>
        <p:spPr>
          <a:xfrm>
            <a:off x="838200" y="1433462"/>
            <a:ext cx="6154271" cy="514452"/>
          </a:xfrm>
        </p:spPr>
        <p:txBody>
          <a:bodyPr>
            <a:normAutofit/>
          </a:bodyPr>
          <a:lstStyle/>
          <a:p>
            <a:pPr marL="0" indent="0">
              <a:buNone/>
            </a:pPr>
            <a:r>
              <a:rPr lang="en-US" sz="2000" dirty="0"/>
              <a:t>Number of planned burns 2017-2022</a:t>
            </a:r>
          </a:p>
        </p:txBody>
      </p:sp>
      <p:pic>
        <p:nvPicPr>
          <p:cNvPr id="8" name="Picture 7">
            <a:extLst>
              <a:ext uri="{FF2B5EF4-FFF2-40B4-BE49-F238E27FC236}">
                <a16:creationId xmlns:a16="http://schemas.microsoft.com/office/drawing/2014/main" id="{5725BE86-60D3-B073-5150-D85DC48A7DE9}"/>
              </a:ext>
            </a:extLst>
          </p:cNvPr>
          <p:cNvPicPr>
            <a:picLocks noChangeAspect="1"/>
          </p:cNvPicPr>
          <p:nvPr/>
        </p:nvPicPr>
        <p:blipFill>
          <a:blip r:embed="rId3"/>
          <a:stretch>
            <a:fillRect/>
          </a:stretch>
        </p:blipFill>
        <p:spPr>
          <a:xfrm>
            <a:off x="9073246" y="247425"/>
            <a:ext cx="2843824" cy="3502393"/>
          </a:xfrm>
          <a:prstGeom prst="rect">
            <a:avLst/>
          </a:prstGeom>
        </p:spPr>
      </p:pic>
      <p:pic>
        <p:nvPicPr>
          <p:cNvPr id="10" name="Picture 9" descr="A graph of a number of columns&#10;&#10;Description automatically generated with medium confidence">
            <a:extLst>
              <a:ext uri="{FF2B5EF4-FFF2-40B4-BE49-F238E27FC236}">
                <a16:creationId xmlns:a16="http://schemas.microsoft.com/office/drawing/2014/main" id="{5C873698-7F88-8138-2577-1ABD924027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340077"/>
            <a:ext cx="12192000" cy="4433455"/>
          </a:xfrm>
          <a:prstGeom prst="rect">
            <a:avLst/>
          </a:prstGeom>
        </p:spPr>
      </p:pic>
    </p:spTree>
    <p:extLst>
      <p:ext uri="{BB962C8B-B14F-4D97-AF65-F5344CB8AC3E}">
        <p14:creationId xmlns:p14="http://schemas.microsoft.com/office/powerpoint/2010/main" val="1209842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pic>
        <p:nvPicPr>
          <p:cNvPr id="8" name="Picture 7">
            <a:extLst>
              <a:ext uri="{FF2B5EF4-FFF2-40B4-BE49-F238E27FC236}">
                <a16:creationId xmlns:a16="http://schemas.microsoft.com/office/drawing/2014/main" id="{856DCD7E-E3B6-429D-E0E5-C27D119821EE}"/>
              </a:ext>
            </a:extLst>
          </p:cNvPr>
          <p:cNvPicPr>
            <a:picLocks noChangeAspect="1"/>
          </p:cNvPicPr>
          <p:nvPr/>
        </p:nvPicPr>
        <p:blipFill>
          <a:blip r:embed="rId3"/>
          <a:stretch>
            <a:fillRect/>
          </a:stretch>
        </p:blipFill>
        <p:spPr>
          <a:xfrm>
            <a:off x="8568017" y="385747"/>
            <a:ext cx="3255954" cy="3043253"/>
          </a:xfrm>
          <a:prstGeom prst="rect">
            <a:avLst/>
          </a:prstGeom>
        </p:spPr>
      </p:pic>
      <p:pic>
        <p:nvPicPr>
          <p:cNvPr id="11" name="Picture 10" descr="A graph of different sizes of blue bars&#10;&#10;Description automatically generated with medium confidence">
            <a:extLst>
              <a:ext uri="{FF2B5EF4-FFF2-40B4-BE49-F238E27FC236}">
                <a16:creationId xmlns:a16="http://schemas.microsoft.com/office/drawing/2014/main" id="{94D1D6EB-3453-EF53-B930-C218972007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301196"/>
            <a:ext cx="12192000" cy="4433455"/>
          </a:xfrm>
          <a:prstGeom prst="rect">
            <a:avLst/>
          </a:prstGeom>
        </p:spPr>
      </p:pic>
      <p:sp>
        <p:nvSpPr>
          <p:cNvPr id="12" name="Content Placeholder 2">
            <a:extLst>
              <a:ext uri="{FF2B5EF4-FFF2-40B4-BE49-F238E27FC236}">
                <a16:creationId xmlns:a16="http://schemas.microsoft.com/office/drawing/2014/main" id="{CB962217-C5BC-5AC7-55F6-3F57D7EECD9C}"/>
              </a:ext>
            </a:extLst>
          </p:cNvPr>
          <p:cNvSpPr txBox="1">
            <a:spLocks/>
          </p:cNvSpPr>
          <p:nvPr/>
        </p:nvSpPr>
        <p:spPr>
          <a:xfrm>
            <a:off x="838200" y="1433462"/>
            <a:ext cx="6154271"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Acres of broadcast burns 2017-2022</a:t>
            </a:r>
          </a:p>
        </p:txBody>
      </p:sp>
    </p:spTree>
    <p:extLst>
      <p:ext uri="{BB962C8B-B14F-4D97-AF65-F5344CB8AC3E}">
        <p14:creationId xmlns:p14="http://schemas.microsoft.com/office/powerpoint/2010/main" val="4170539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pic>
        <p:nvPicPr>
          <p:cNvPr id="11" name="Picture 10">
            <a:extLst>
              <a:ext uri="{FF2B5EF4-FFF2-40B4-BE49-F238E27FC236}">
                <a16:creationId xmlns:a16="http://schemas.microsoft.com/office/drawing/2014/main" id="{5C82365E-126A-4061-4D56-AE4EC4478EB9}"/>
              </a:ext>
            </a:extLst>
          </p:cNvPr>
          <p:cNvPicPr>
            <a:picLocks noChangeAspect="1"/>
          </p:cNvPicPr>
          <p:nvPr/>
        </p:nvPicPr>
        <p:blipFill>
          <a:blip r:embed="rId3"/>
          <a:stretch>
            <a:fillRect/>
          </a:stretch>
        </p:blipFill>
        <p:spPr>
          <a:xfrm>
            <a:off x="8788192" y="3538188"/>
            <a:ext cx="2565608" cy="2182653"/>
          </a:xfrm>
          <a:prstGeom prst="rect">
            <a:avLst/>
          </a:prstGeom>
        </p:spPr>
      </p:pic>
      <p:pic>
        <p:nvPicPr>
          <p:cNvPr id="13" name="Picture 12" descr="A graph of a number of bars&#10;&#10;Description automatically generated with medium confidence">
            <a:extLst>
              <a:ext uri="{FF2B5EF4-FFF2-40B4-BE49-F238E27FC236}">
                <a16:creationId xmlns:a16="http://schemas.microsoft.com/office/drawing/2014/main" id="{C83265E5-4C8B-12E7-7A0A-477682D7AE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547313"/>
            <a:ext cx="9369911" cy="4164405"/>
          </a:xfrm>
          <a:prstGeom prst="rect">
            <a:avLst/>
          </a:prstGeom>
        </p:spPr>
      </p:pic>
      <p:sp>
        <p:nvSpPr>
          <p:cNvPr id="14" name="Content Placeholder 2">
            <a:extLst>
              <a:ext uri="{FF2B5EF4-FFF2-40B4-BE49-F238E27FC236}">
                <a16:creationId xmlns:a16="http://schemas.microsoft.com/office/drawing/2014/main" id="{184AC967-9EE5-0E3D-DCE3-C0CE6CCDEE9D}"/>
              </a:ext>
            </a:extLst>
          </p:cNvPr>
          <p:cNvSpPr txBox="1">
            <a:spLocks/>
          </p:cNvSpPr>
          <p:nvPr/>
        </p:nvSpPr>
        <p:spPr>
          <a:xfrm>
            <a:off x="838200" y="1433462"/>
            <a:ext cx="6154271" cy="514452"/>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Percent area broadcast burned by land manager 2017-2022</a:t>
            </a:r>
          </a:p>
        </p:txBody>
      </p:sp>
    </p:spTree>
    <p:extLst>
      <p:ext uri="{BB962C8B-B14F-4D97-AF65-F5344CB8AC3E}">
        <p14:creationId xmlns:p14="http://schemas.microsoft.com/office/powerpoint/2010/main" val="2072159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E8C8A-0138-576A-7FFF-3E187474ACEF}"/>
              </a:ext>
            </a:extLst>
          </p:cNvPr>
          <p:cNvSpPr>
            <a:spLocks noGrp="1"/>
          </p:cNvSpPr>
          <p:nvPr>
            <p:ph type="title"/>
          </p:nvPr>
        </p:nvSpPr>
        <p:spPr/>
        <p:txBody>
          <a:bodyPr/>
          <a:lstStyle/>
          <a:p>
            <a:r>
              <a:rPr lang="en-US" dirty="0"/>
              <a:t>Results</a:t>
            </a:r>
          </a:p>
        </p:txBody>
      </p:sp>
      <p:pic>
        <p:nvPicPr>
          <p:cNvPr id="9" name="Picture 8" descr="A diagram of a number of different sizes&#10;&#10;Description automatically generated with medium confidence">
            <a:extLst>
              <a:ext uri="{FF2B5EF4-FFF2-40B4-BE49-F238E27FC236}">
                <a16:creationId xmlns:a16="http://schemas.microsoft.com/office/drawing/2014/main" id="{9E938762-59D5-236E-472E-8D190E4988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186" y="2082851"/>
            <a:ext cx="10359614" cy="4604273"/>
          </a:xfrm>
          <a:prstGeom prst="rect">
            <a:avLst/>
          </a:prstGeom>
        </p:spPr>
      </p:pic>
      <p:sp>
        <p:nvSpPr>
          <p:cNvPr id="10" name="Content Placeholder 2">
            <a:extLst>
              <a:ext uri="{FF2B5EF4-FFF2-40B4-BE49-F238E27FC236}">
                <a16:creationId xmlns:a16="http://schemas.microsoft.com/office/drawing/2014/main" id="{7F0456CB-1190-444F-D8D1-35B89D7A2012}"/>
              </a:ext>
            </a:extLst>
          </p:cNvPr>
          <p:cNvSpPr txBox="1">
            <a:spLocks/>
          </p:cNvSpPr>
          <p:nvPr/>
        </p:nvSpPr>
        <p:spPr>
          <a:xfrm>
            <a:off x="838200" y="1433462"/>
            <a:ext cx="6154271" cy="5144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Size of completed broadcast burns 2017-2022</a:t>
            </a:r>
          </a:p>
        </p:txBody>
      </p:sp>
    </p:spTree>
    <p:extLst>
      <p:ext uri="{BB962C8B-B14F-4D97-AF65-F5344CB8AC3E}">
        <p14:creationId xmlns:p14="http://schemas.microsoft.com/office/powerpoint/2010/main" val="21405623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1102</TotalTime>
  <Words>807</Words>
  <Application>Microsoft Office PowerPoint</Application>
  <PresentationFormat>Widescreen</PresentationFormat>
  <Paragraphs>347</Paragraphs>
  <Slides>16</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Building a prescribed fire database for the western United States</vt:lpstr>
      <vt:lpstr>Background</vt:lpstr>
      <vt:lpstr>Data</vt:lpstr>
      <vt:lpstr>Methods</vt:lpstr>
      <vt:lpstr>Results</vt:lpstr>
      <vt:lpstr>Results</vt:lpstr>
      <vt:lpstr>Results</vt:lpstr>
      <vt:lpstr>Results</vt:lpstr>
      <vt:lpstr>Results</vt:lpstr>
      <vt:lpstr>Summary</vt:lpstr>
      <vt:lpstr>Next steps</vt:lpstr>
      <vt:lpstr>PowerPoint Presentation</vt:lpstr>
      <vt:lpstr>PowerPoint Presentation</vt:lpstr>
      <vt:lpstr>PowerPoint Presentation</vt:lpstr>
      <vt:lpstr>Conclusions</vt:lpstr>
      <vt:lpstr>Limitations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Kori Blankenship</dc:creator>
  <cp:lastModifiedBy>Kori Blankenship</cp:lastModifiedBy>
  <cp:revision>57</cp:revision>
  <dcterms:created xsi:type="dcterms:W3CDTF">2023-11-22T02:14:37Z</dcterms:created>
  <dcterms:modified xsi:type="dcterms:W3CDTF">2023-11-30T17:59:29Z</dcterms:modified>
</cp:coreProperties>
</file>

<file path=docProps/thumbnail.jpeg>
</file>